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4" r:id="rId4"/>
    <p:sldId id="265" r:id="rId5"/>
    <p:sldId id="268" r:id="rId6"/>
    <p:sldId id="274" r:id="rId7"/>
    <p:sldId id="275" r:id="rId8"/>
    <p:sldId id="258" r:id="rId9"/>
    <p:sldId id="259" r:id="rId10"/>
    <p:sldId id="263" r:id="rId11"/>
    <p:sldId id="267" r:id="rId12"/>
    <p:sldId id="261" r:id="rId13"/>
    <p:sldId id="262" r:id="rId14"/>
    <p:sldId id="269" r:id="rId15"/>
    <p:sldId id="273" r:id="rId16"/>
    <p:sldId id="270" r:id="rId17"/>
    <p:sldId id="271" r:id="rId18"/>
    <p:sldId id="272" r:id="rId19"/>
    <p:sldId id="276" r:id="rId20"/>
    <p:sldId id="277" r:id="rId21"/>
    <p:sldId id="283" r:id="rId22"/>
    <p:sldId id="278" r:id="rId23"/>
    <p:sldId id="281" r:id="rId24"/>
    <p:sldId id="289" r:id="rId25"/>
    <p:sldId id="288" r:id="rId26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orient="horz" pos="2069" userDrawn="1">
          <p15:clr>
            <a:srgbClr val="A4A3A4"/>
          </p15:clr>
        </p15:guide>
        <p15:guide id="5" pos="431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Whirter, Anita" initials="MA" lastIdx="8" clrIdx="0"/>
  <p:cmAuthor id="1" name="Copy Editor" initials="CE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4434" autoAdjust="0"/>
  </p:normalViewPr>
  <p:slideViewPr>
    <p:cSldViewPr>
      <p:cViewPr varScale="1">
        <p:scale>
          <a:sx n="67" d="100"/>
          <a:sy n="67" d="100"/>
        </p:scale>
        <p:origin x="720" y="60"/>
      </p:cViewPr>
      <p:guideLst>
        <p:guide orient="horz" pos="2160"/>
        <p:guide pos="2880"/>
        <p:guide orient="horz" pos="1616"/>
        <p:guide orient="horz" pos="2069"/>
        <p:guide pos="431"/>
        <p:guide orient="horz" pos="22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225E4-CF84-45A0-AE4A-D8D2BA9FC82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F53EB-FEE5-4E14-B2D7-2A4CC2E0E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54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E57EB-8E2A-45B6-B16A-20A80DB16A0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2CAC3-6EB4-438B-AB14-3EA58C35B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CAC3-6EB4-438B-AB14-3EA58C35B9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9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Needs updating?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CAC3-6EB4-438B-AB14-3EA58C35B9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8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CAC3-6EB4-438B-AB14-3EA58C35B9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5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Overview slide to explain</a:t>
            </a:r>
            <a:r>
              <a:rPr lang="en-GB" baseline="0" dirty="0" smtClean="0"/>
              <a:t> complexity only – more detail regarding types of targeted therapy after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CAC3-6EB4-438B-AB14-3EA58C35B98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7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7560" y="2133600"/>
            <a:ext cx="8095785" cy="1143000"/>
          </a:xfrm>
          <a:prstGeom prst="rect">
            <a:avLst/>
          </a:prstGeom>
        </p:spPr>
        <p:txBody>
          <a:bodyPr vert="horz"/>
          <a:lstStyle>
            <a:lvl1pPr algn="l">
              <a:defRPr sz="420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8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12" y="2166632"/>
            <a:ext cx="8062332" cy="1838936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8712" y="4828639"/>
            <a:ext cx="8062332" cy="63023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66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24932" y="1865777"/>
            <a:ext cx="8094133" cy="9000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24933" y="2765777"/>
            <a:ext cx="8094133" cy="3840485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/>
            </a:lvl1pPr>
            <a:lvl2pPr marL="703262" indent="-342900">
              <a:buFont typeface="Arial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682100" y="374650"/>
            <a:ext cx="261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7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="" xmlns:a16="http://schemas.microsoft.com/office/drawing/2014/main" id="{6CE2C410-471C-A349-B36F-7F10EE1BF7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4934" y="1952979"/>
            <a:ext cx="3934176" cy="4653284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>
                <a:solidFill>
                  <a:srgbClr val="005EB8"/>
                </a:solidFill>
              </a:defRPr>
            </a:lvl1pPr>
            <a:lvl2pPr marL="703262" indent="-342900">
              <a:buFont typeface="Arial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="" xmlns:a16="http://schemas.microsoft.com/office/drawing/2014/main" id="{5E999D48-5C4A-0247-AB10-94857160F4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4888" y="1952979"/>
            <a:ext cx="3934177" cy="4653284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3200">
                <a:solidFill>
                  <a:srgbClr val="005EB8"/>
                </a:solidFill>
              </a:defRPr>
            </a:lvl1pPr>
            <a:lvl2pPr marL="703262" indent="-342900">
              <a:buFont typeface="Arial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5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877" y="1806400"/>
            <a:ext cx="8056255" cy="9000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1868" y="2706400"/>
            <a:ext cx="8056255" cy="387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96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3400" y="1803400"/>
            <a:ext cx="8077200" cy="0"/>
          </a:xfrm>
          <a:prstGeom prst="line">
            <a:avLst/>
          </a:prstGeom>
          <a:noFill/>
          <a:ln w="57150">
            <a:solidFill>
              <a:srgbClr val="005E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8AA5F7-CB18-244E-A04B-24EDE1752F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10" y="435278"/>
            <a:ext cx="2185920" cy="79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21A93B-0A93-1243-8403-FAF15103DB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00" y="364825"/>
            <a:ext cx="2428800" cy="7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0623286-6E58-5C42-80C7-B2E61882B0B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5278"/>
            <a:ext cx="170434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0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nf.nice.org.uk/treatment-summary/cytotoxic-drugs.html" TargetMode="External"/><Relationship Id="rId7" Type="http://schemas.openxmlformats.org/officeDocument/2006/relationships/hyperlink" Target="https://www.england.nhs.uk/" TargetMode="External"/><Relationship Id="rId2" Type="http://schemas.openxmlformats.org/officeDocument/2006/relationships/hyperlink" Target="https://rmpartners.nhs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ncerresearchuk.org/" TargetMode="External"/><Relationship Id="rId5" Type="http://schemas.openxmlformats.org/officeDocument/2006/relationships/hyperlink" Target="http://www.macmillan.org.uk/Cancerinformation/Cancertreatment/Treatmenttypes/Chemotherapy/Individualdrugs/Individualdrugs.aspx" TargetMode="External"/><Relationship Id="rId4" Type="http://schemas.openxmlformats.org/officeDocument/2006/relationships/hyperlink" Target="http://www.medicines.org.uk/emc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671" y="2358008"/>
            <a:ext cx="8095785" cy="1143000"/>
          </a:xfrm>
        </p:spPr>
        <p:txBody>
          <a:bodyPr/>
          <a:lstStyle/>
          <a:p>
            <a:r>
              <a:rPr lang="en-GB" dirty="0" smtClean="0"/>
              <a:t>SACT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57560" y="3164954"/>
            <a:ext cx="7772400" cy="12001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Principles of Safe Practice</a:t>
            </a:r>
          </a:p>
          <a:p>
            <a:pPr marL="0" indent="0">
              <a:buNone/>
            </a:pPr>
            <a:r>
              <a:rPr lang="en-GB" sz="2800" b="1" dirty="0" smtClean="0"/>
              <a:t>2019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817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Chemotherapy </a:t>
            </a:r>
            <a:r>
              <a:rPr lang="en-GB" sz="3200" dirty="0"/>
              <a:t>t</a:t>
            </a:r>
            <a:r>
              <a:rPr lang="en-GB" sz="3200" dirty="0" smtClean="0"/>
              <a:t>oxicities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2996952"/>
            <a:ext cx="822960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n-GB" sz="1800" b="1" dirty="0" smtClean="0"/>
              <a:t>General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Myelosuppression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Anaemia, neutropenia, thrombocytopenia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GCSF where appropriate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Blood products	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Nausea and vomiting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Appropriate antiemetic prophylaxis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Alopecia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Cool cap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Fatigue</a:t>
            </a:r>
            <a:endParaRPr lang="en-GB" sz="1600" dirty="0"/>
          </a:p>
          <a:p>
            <a:pPr marL="85725" indent="0">
              <a:spcBef>
                <a:spcPts val="0"/>
              </a:spcBef>
              <a:buNone/>
            </a:pPr>
            <a:r>
              <a:rPr lang="en-GB" sz="1800" b="1" dirty="0" smtClean="0"/>
              <a:t>Specific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Renal (</a:t>
            </a:r>
            <a:r>
              <a:rPr lang="en-GB" sz="1600" dirty="0" err="1" smtClean="0"/>
              <a:t>platinums</a:t>
            </a:r>
            <a:r>
              <a:rPr lang="en-GB" sz="1600" dirty="0" smtClean="0"/>
              <a:t>), hepatic, skin/nail (</a:t>
            </a:r>
            <a:r>
              <a:rPr lang="en-GB" sz="1600" dirty="0" err="1" smtClean="0"/>
              <a:t>taxanes</a:t>
            </a:r>
            <a:r>
              <a:rPr lang="en-GB" sz="1600" dirty="0" smtClean="0"/>
              <a:t>), diarrhoea (</a:t>
            </a:r>
            <a:r>
              <a:rPr lang="en-GB" sz="1600" dirty="0" err="1" smtClean="0"/>
              <a:t>fluorpyrimidines</a:t>
            </a:r>
            <a:r>
              <a:rPr lang="en-GB" sz="1600" dirty="0" smtClean="0"/>
              <a:t>/irinotecan)</a:t>
            </a:r>
            <a:endParaRPr lang="en-GB" sz="1600" b="1" dirty="0" smtClean="0"/>
          </a:p>
          <a:p>
            <a:pPr marL="68580" indent="0">
              <a:spcBef>
                <a:spcPts val="0"/>
              </a:spcBef>
              <a:buNone/>
            </a:pPr>
            <a:endParaRPr lang="en-GB" sz="1600" b="1" dirty="0" smtClean="0"/>
          </a:p>
          <a:p>
            <a:pPr marL="68580" indent="0" algn="ctr">
              <a:spcBef>
                <a:spcPts val="0"/>
              </a:spcBef>
              <a:buNone/>
            </a:pPr>
            <a:r>
              <a:rPr lang="en-GB" sz="1800" b="1" dirty="0" smtClean="0"/>
              <a:t>REFER TO LOCAL GUIDELINES FOR MANAGEMENT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5604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0" y="2132856"/>
            <a:ext cx="8095785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Chemotherapy – clinical verification (screening) considerations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57560" y="3429000"/>
            <a:ext cx="8229600" cy="32403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Indication</a:t>
            </a:r>
          </a:p>
          <a:p>
            <a:r>
              <a:rPr lang="en-GB" sz="1800" dirty="0" smtClean="0"/>
              <a:t>Funding/payment of treatment</a:t>
            </a:r>
          </a:p>
          <a:p>
            <a:r>
              <a:rPr lang="en-GB" sz="1800" dirty="0" smtClean="0"/>
              <a:t>Dosing – BSA, weight, flat dose, AUC?</a:t>
            </a:r>
          </a:p>
          <a:p>
            <a:r>
              <a:rPr lang="en-GB" sz="1800" dirty="0" smtClean="0"/>
              <a:t>Interval</a:t>
            </a:r>
          </a:p>
          <a:p>
            <a:r>
              <a:rPr lang="en-GB" sz="1800" dirty="0" smtClean="0"/>
              <a:t>Cycle number (course versus continuous)</a:t>
            </a:r>
          </a:p>
          <a:p>
            <a:r>
              <a:rPr lang="en-GB" sz="1800" dirty="0" smtClean="0"/>
              <a:t>Cumulative dose?</a:t>
            </a:r>
          </a:p>
          <a:p>
            <a:r>
              <a:rPr lang="en-GB" sz="1800" dirty="0" smtClean="0"/>
              <a:t>Kidney, liver, cardiac function (as appropriate)</a:t>
            </a:r>
          </a:p>
          <a:p>
            <a:r>
              <a:rPr lang="en-GB" sz="1800" dirty="0" smtClean="0"/>
              <a:t>Toxicities from previous treatment</a:t>
            </a:r>
          </a:p>
          <a:p>
            <a:r>
              <a:rPr lang="en-GB" sz="1800" dirty="0" smtClean="0"/>
              <a:t>Allergies, co-morbidities, interactions with concurrent medication</a:t>
            </a:r>
          </a:p>
          <a:p>
            <a:r>
              <a:rPr lang="en-GB" sz="1800" dirty="0" smtClean="0"/>
              <a:t>Supportive medication</a:t>
            </a: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71" y="1853952"/>
            <a:ext cx="8095785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Targeted </a:t>
            </a:r>
            <a:r>
              <a:rPr lang="en-GB" sz="3200" dirty="0"/>
              <a:t>t</a:t>
            </a:r>
            <a:r>
              <a:rPr lang="en-GB" sz="3200" dirty="0" smtClean="0"/>
              <a:t>herapies</a:t>
            </a:r>
            <a:endParaRPr lang="en-GB" sz="3200" dirty="0"/>
          </a:p>
        </p:txBody>
      </p:sp>
      <p:pic>
        <p:nvPicPr>
          <p:cNvPr id="4" name="Picture 42" descr="nrclinonc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293594" cy="397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4700" y="6516052"/>
            <a:ext cx="8078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Reprinted by permission from the Licensor: Springer Nature.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Wadhwa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R. et al. (2013) Gastric cancer: molecular and clinical dimensions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Nat. Rev. </a:t>
            </a:r>
            <a:r>
              <a:rPr lang="en-GB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Clin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GB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Oncol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10(11):643-55 doi:10.1038/nrclinonc.2013.170</a:t>
            </a:r>
          </a:p>
        </p:txBody>
      </p:sp>
    </p:spTree>
    <p:extLst>
      <p:ext uri="{BB962C8B-B14F-4D97-AF65-F5344CB8AC3E}">
        <p14:creationId xmlns:p14="http://schemas.microsoft.com/office/powerpoint/2010/main" val="9450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0" y="2124000"/>
            <a:ext cx="8095785" cy="1143000"/>
          </a:xfrm>
        </p:spPr>
        <p:txBody>
          <a:bodyPr/>
          <a:lstStyle/>
          <a:p>
            <a:r>
              <a:rPr lang="en-GB" sz="3200" dirty="0" smtClean="0"/>
              <a:t>Oral targeted therapies	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3024000"/>
            <a:ext cx="8229600" cy="35283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sz="2100" dirty="0" smtClean="0"/>
              <a:t>Tyrosine kinase inhibitors, MEK inhibitors, PARP inhibitors</a:t>
            </a:r>
          </a:p>
          <a:p>
            <a:r>
              <a:rPr lang="en-GB" sz="2100" dirty="0" smtClean="0"/>
              <a:t>Continuous or intermittent</a:t>
            </a:r>
          </a:p>
          <a:p>
            <a:r>
              <a:rPr lang="en-GB" sz="2100" dirty="0" smtClean="0"/>
              <a:t>Monotherapy or combination</a:t>
            </a:r>
          </a:p>
          <a:p>
            <a:pPr marL="714375" lvl="1"/>
            <a:r>
              <a:rPr lang="en-GB" sz="1900" dirty="0" smtClean="0"/>
              <a:t>Histology needed</a:t>
            </a:r>
          </a:p>
          <a:p>
            <a:pPr marL="985838" lvl="2" indent="-271463"/>
            <a:r>
              <a:rPr lang="en-GB" sz="1600" dirty="0" smtClean="0"/>
              <a:t>ALK, EGFR, T790M, BRAF, </a:t>
            </a:r>
            <a:r>
              <a:rPr lang="en-GB" sz="1600" dirty="0" err="1"/>
              <a:t>BcrAbl</a:t>
            </a:r>
            <a:r>
              <a:rPr lang="en-GB" sz="1600" dirty="0" smtClean="0"/>
              <a:t> </a:t>
            </a:r>
            <a:r>
              <a:rPr lang="en-GB" sz="1600" dirty="0" err="1" smtClean="0"/>
              <a:t>etc</a:t>
            </a:r>
            <a:endParaRPr lang="en-GB" sz="1600" dirty="0" smtClean="0"/>
          </a:p>
          <a:p>
            <a:r>
              <a:rPr lang="en-GB" sz="2100" dirty="0" smtClean="0"/>
              <a:t>Different range of toxicities</a:t>
            </a:r>
          </a:p>
          <a:p>
            <a:pPr lvl="1"/>
            <a:r>
              <a:rPr lang="en-GB" sz="1700" dirty="0" smtClean="0"/>
              <a:t>Hypertension</a:t>
            </a:r>
            <a:r>
              <a:rPr lang="en-GB" sz="1700" dirty="0"/>
              <a:t>, skin rash, thyroid dysfunction, proteinuria </a:t>
            </a:r>
            <a:r>
              <a:rPr lang="en-GB" sz="1700" b="1" dirty="0"/>
              <a:t>(refer to local guidelines for management)</a:t>
            </a:r>
            <a:endParaRPr lang="en-GB" sz="1700" dirty="0" smtClean="0"/>
          </a:p>
          <a:p>
            <a:r>
              <a:rPr lang="en-GB" sz="1900" dirty="0" smtClean="0"/>
              <a:t>Patients should be counselled by a nurse/pharmacist before initiation of </a:t>
            </a:r>
            <a:br>
              <a:rPr lang="en-GB" sz="1900" dirty="0" smtClean="0"/>
            </a:br>
            <a:r>
              <a:rPr lang="en-GB" sz="1900" dirty="0" smtClean="0"/>
              <a:t>oral SACT</a:t>
            </a:r>
            <a:r>
              <a:rPr lang="en-GB" sz="2200" dirty="0" smtClean="0"/>
              <a:t>	</a:t>
            </a:r>
            <a:endParaRPr lang="en-GB" sz="2200" dirty="0"/>
          </a:p>
          <a:p>
            <a:pPr lvl="1"/>
            <a:r>
              <a:rPr lang="en-GB" sz="1700" dirty="0" smtClean="0"/>
              <a:t>Given written information</a:t>
            </a:r>
          </a:p>
          <a:p>
            <a:pPr lvl="1"/>
            <a:r>
              <a:rPr lang="en-GB" sz="1700" dirty="0" smtClean="0"/>
              <a:t>Given emergency contact details</a:t>
            </a:r>
          </a:p>
          <a:p>
            <a:pPr lvl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1621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0" y="2132856"/>
            <a:ext cx="833492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Oral targeted therapies – </a:t>
            </a:r>
            <a:r>
              <a:rPr lang="en-GB" sz="3200" dirty="0"/>
              <a:t>clinical verification (</a:t>
            </a:r>
            <a:r>
              <a:rPr lang="en-GB" sz="3200" dirty="0" smtClean="0"/>
              <a:t>screening) considerations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3447851"/>
            <a:ext cx="8229600" cy="329351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GB" sz="2900" dirty="0" smtClean="0"/>
              <a:t>Funding/indication</a:t>
            </a:r>
          </a:p>
          <a:p>
            <a:r>
              <a:rPr lang="en-GB" sz="2900" dirty="0" smtClean="0"/>
              <a:t>Interval – continuous versus intermittent</a:t>
            </a:r>
          </a:p>
          <a:p>
            <a:r>
              <a:rPr lang="en-GB" sz="2900" dirty="0" smtClean="0"/>
              <a:t>Surplus supply – due to:</a:t>
            </a:r>
          </a:p>
          <a:p>
            <a:pPr lvl="1"/>
            <a:r>
              <a:rPr lang="en-GB" sz="2600" dirty="0" smtClean="0"/>
              <a:t>Pack </a:t>
            </a:r>
            <a:r>
              <a:rPr lang="en-GB" sz="2600" dirty="0"/>
              <a:t>size (30 days supply every 4 weeks)</a:t>
            </a:r>
          </a:p>
          <a:p>
            <a:pPr lvl="1"/>
            <a:r>
              <a:rPr lang="en-GB" sz="2600" dirty="0"/>
              <a:t>Poor adherence – barriers?</a:t>
            </a:r>
          </a:p>
          <a:p>
            <a:r>
              <a:rPr lang="en-GB" sz="2900" dirty="0" smtClean="0"/>
              <a:t>Previous toxicities</a:t>
            </a:r>
          </a:p>
          <a:p>
            <a:r>
              <a:rPr lang="en-GB" sz="2900" dirty="0" smtClean="0"/>
              <a:t>Additional monitoring (drug specific)</a:t>
            </a:r>
            <a:r>
              <a:rPr lang="en-GB" sz="2900" dirty="0"/>
              <a:t> </a:t>
            </a:r>
            <a:endParaRPr lang="en-GB" sz="2900" dirty="0" smtClean="0"/>
          </a:p>
          <a:p>
            <a:pPr lvl="1"/>
            <a:r>
              <a:rPr lang="en-GB" sz="2600" dirty="0" smtClean="0"/>
              <a:t>ECG</a:t>
            </a:r>
            <a:endParaRPr lang="en-GB" sz="2600" dirty="0"/>
          </a:p>
          <a:p>
            <a:pPr lvl="1"/>
            <a:r>
              <a:rPr lang="en-GB" sz="2600" dirty="0"/>
              <a:t>TFTs</a:t>
            </a:r>
          </a:p>
          <a:p>
            <a:pPr lvl="1"/>
            <a:r>
              <a:rPr lang="en-GB" sz="2600" dirty="0"/>
              <a:t>Urine </a:t>
            </a:r>
            <a:r>
              <a:rPr lang="en-GB" sz="2600" dirty="0" smtClean="0"/>
              <a:t>dip</a:t>
            </a:r>
          </a:p>
          <a:p>
            <a:pPr lvl="1"/>
            <a:r>
              <a:rPr lang="en-GB" sz="2600" dirty="0" err="1" smtClean="0"/>
              <a:t>Creatine</a:t>
            </a:r>
            <a:r>
              <a:rPr lang="en-GB" sz="2600" dirty="0" smtClean="0"/>
              <a:t> Kinase</a:t>
            </a:r>
            <a:endParaRPr lang="en-GB" sz="2600" dirty="0"/>
          </a:p>
          <a:p>
            <a:r>
              <a:rPr lang="en-GB" sz="2900" dirty="0" smtClean="0"/>
              <a:t>Assessment of disease response</a:t>
            </a:r>
          </a:p>
          <a:p>
            <a:pPr lvl="1"/>
            <a:r>
              <a:rPr lang="en-GB" sz="2600" dirty="0" smtClean="0"/>
              <a:t>Routine scans</a:t>
            </a:r>
          </a:p>
          <a:p>
            <a:pPr lvl="1"/>
            <a:r>
              <a:rPr lang="en-GB" sz="2600" dirty="0" smtClean="0"/>
              <a:t>Clinical review</a:t>
            </a:r>
            <a:endParaRPr lang="en-GB" dirty="0" smtClean="0"/>
          </a:p>
          <a:p>
            <a:pPr marL="6858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7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0" y="2132856"/>
            <a:ext cx="8095785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Monoclonal antibodies – </a:t>
            </a:r>
            <a:r>
              <a:rPr lang="en-GB" sz="3200" dirty="0"/>
              <a:t>clinical verification (screening)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3361779"/>
            <a:ext cx="8229600" cy="345159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800" dirty="0" smtClean="0"/>
              <a:t>Indication/funding</a:t>
            </a:r>
          </a:p>
          <a:p>
            <a:r>
              <a:rPr lang="en-GB" sz="1800" dirty="0" smtClean="0"/>
              <a:t>IV or SC</a:t>
            </a:r>
          </a:p>
          <a:p>
            <a:r>
              <a:rPr lang="en-GB" sz="1800" dirty="0" smtClean="0"/>
              <a:t>Used alone or in combination with another </a:t>
            </a:r>
            <a:r>
              <a:rPr lang="en-GB" sz="1800" dirty="0" err="1" smtClean="0"/>
              <a:t>MAb</a:t>
            </a:r>
            <a:r>
              <a:rPr lang="en-GB" sz="1800" dirty="0" smtClean="0"/>
              <a:t> +/- chemotherapy </a:t>
            </a:r>
          </a:p>
          <a:p>
            <a:pPr marL="714375" lvl="1"/>
            <a:r>
              <a:rPr lang="en-GB" sz="1600" dirty="0" smtClean="0"/>
              <a:t>Interval </a:t>
            </a:r>
          </a:p>
          <a:p>
            <a:pPr marL="985838" lvl="2"/>
            <a:r>
              <a:rPr lang="en-GB" sz="1400" dirty="0" smtClean="0"/>
              <a:t>Re-loading</a:t>
            </a:r>
            <a:r>
              <a:rPr lang="en-GB" sz="1400" dirty="0"/>
              <a:t>?</a:t>
            </a:r>
          </a:p>
          <a:p>
            <a:r>
              <a:rPr lang="en-GB" sz="1800" dirty="0" smtClean="0"/>
              <a:t>Continuous </a:t>
            </a:r>
            <a:r>
              <a:rPr lang="en-GB" sz="1800" dirty="0"/>
              <a:t>versus fixed course </a:t>
            </a:r>
            <a:r>
              <a:rPr lang="en-GB" sz="1800" dirty="0" smtClean="0"/>
              <a:t>length depending on treatment intent</a:t>
            </a:r>
          </a:p>
          <a:p>
            <a:pPr lvl="1"/>
            <a:r>
              <a:rPr lang="en-GB" sz="1600" dirty="0" smtClean="0"/>
              <a:t>Adjuvant</a:t>
            </a:r>
          </a:p>
          <a:p>
            <a:pPr lvl="1"/>
            <a:r>
              <a:rPr lang="en-GB" sz="1600" dirty="0" smtClean="0"/>
              <a:t>Maintenance</a:t>
            </a:r>
          </a:p>
          <a:p>
            <a:pPr lvl="1"/>
            <a:r>
              <a:rPr lang="en-GB" sz="1600" dirty="0" smtClean="0"/>
              <a:t>Metastatic</a:t>
            </a:r>
          </a:p>
          <a:p>
            <a:r>
              <a:rPr lang="en-GB" sz="1800" dirty="0" smtClean="0"/>
              <a:t>Can affect cardiac function</a:t>
            </a:r>
          </a:p>
          <a:p>
            <a:pPr lvl="1"/>
            <a:r>
              <a:rPr lang="en-GB" sz="1600" dirty="0" smtClean="0"/>
              <a:t>Routine ECHOs required</a:t>
            </a:r>
          </a:p>
        </p:txBody>
      </p:sp>
    </p:spTree>
    <p:extLst>
      <p:ext uri="{BB962C8B-B14F-4D97-AF65-F5344CB8AC3E}">
        <p14:creationId xmlns:p14="http://schemas.microsoft.com/office/powerpoint/2010/main" val="3668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Immunotherapy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7309" y="3024913"/>
            <a:ext cx="3212604" cy="371645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600" dirty="0"/>
              <a:t>Rapidly growing area in cancer management</a:t>
            </a:r>
          </a:p>
          <a:p>
            <a:r>
              <a:rPr lang="en-GB" sz="1600" dirty="0"/>
              <a:t>Targets include PD-1,CTLA-4</a:t>
            </a:r>
          </a:p>
          <a:p>
            <a:r>
              <a:rPr lang="en-GB" sz="1600" dirty="0"/>
              <a:t>Acts by ‘waking up’ the body’s own immune system</a:t>
            </a:r>
          </a:p>
          <a:p>
            <a:r>
              <a:rPr lang="en-GB" sz="1600" dirty="0"/>
              <a:t>Includes </a:t>
            </a:r>
            <a:r>
              <a:rPr lang="en-GB" sz="1600" dirty="0" err="1"/>
              <a:t>pembrolizumab</a:t>
            </a:r>
            <a:r>
              <a:rPr lang="en-GB" sz="1600" dirty="0"/>
              <a:t>, </a:t>
            </a:r>
            <a:r>
              <a:rPr lang="en-GB" sz="1600" dirty="0" err="1"/>
              <a:t>nivolumab</a:t>
            </a:r>
            <a:r>
              <a:rPr lang="en-GB" sz="1600" dirty="0"/>
              <a:t>, </a:t>
            </a:r>
            <a:r>
              <a:rPr lang="en-GB" sz="1600" dirty="0" err="1" smtClean="0"/>
              <a:t>ipilimumab</a:t>
            </a:r>
            <a:r>
              <a:rPr lang="en-GB" sz="1600" dirty="0" smtClean="0"/>
              <a:t>, </a:t>
            </a:r>
            <a:r>
              <a:rPr lang="en-GB" sz="1600" dirty="0" err="1" smtClean="0"/>
              <a:t>atezolizumab</a:t>
            </a:r>
            <a:r>
              <a:rPr lang="en-GB" sz="1600" dirty="0" smtClean="0"/>
              <a:t> </a:t>
            </a:r>
            <a:r>
              <a:rPr lang="en-GB" sz="1600" dirty="0"/>
              <a:t>and more</a:t>
            </a:r>
          </a:p>
          <a:p>
            <a:r>
              <a:rPr lang="en-GB" sz="1600" dirty="0" smtClean="0"/>
              <a:t>Approved for use in many tumour types – constantly increasing</a:t>
            </a:r>
          </a:p>
          <a:p>
            <a:r>
              <a:rPr lang="en-GB" sz="1600" dirty="0" smtClean="0"/>
              <a:t>Different </a:t>
            </a:r>
            <a:r>
              <a:rPr lang="en-GB" sz="1600" dirty="0"/>
              <a:t>toxicities to conventional </a:t>
            </a:r>
            <a:r>
              <a:rPr lang="en-GB" sz="1600" dirty="0" smtClean="0"/>
              <a:t>chemotherapy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789662" y="6239053"/>
            <a:ext cx="5174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a diagram from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García-Teijido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P., Cabal, M. L.,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Fernández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I. P., &amp; Pérez, Y. F. (2016).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Tumor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-infiltrating lymphocytes in triple negative breast cancer: the future of immune targeting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 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10(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Suppl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1), 31-39, which was licenced under CC-BY-NC 3.0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Clinical Medicine Insights: Oncology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97" y="2462113"/>
            <a:ext cx="5358586" cy="37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Immunotherapy toxicities (</a:t>
            </a:r>
            <a:r>
              <a:rPr lang="en-GB" sz="3200" dirty="0" err="1" smtClean="0"/>
              <a:t>irAE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6142" y="2996952"/>
            <a:ext cx="8229600" cy="37480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1800" dirty="0" smtClean="0"/>
              <a:t>Rash</a:t>
            </a:r>
          </a:p>
          <a:p>
            <a:r>
              <a:rPr lang="en-GB" sz="1800" dirty="0" smtClean="0"/>
              <a:t>Diarrhoea or colitis</a:t>
            </a:r>
          </a:p>
          <a:p>
            <a:r>
              <a:rPr lang="en-GB" sz="1800" dirty="0" err="1" smtClean="0"/>
              <a:t>Endocrinopathies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Hepatitis</a:t>
            </a:r>
          </a:p>
          <a:p>
            <a:r>
              <a:rPr lang="en-GB" sz="1800" dirty="0" smtClean="0"/>
              <a:t>Pneumonitis</a:t>
            </a:r>
          </a:p>
          <a:p>
            <a:r>
              <a:rPr lang="en-GB" sz="1800" dirty="0" smtClean="0"/>
              <a:t>Nephritis or renal dysfunction</a:t>
            </a:r>
            <a:br>
              <a:rPr lang="en-GB" sz="1800" dirty="0" smtClean="0"/>
            </a:br>
            <a:endParaRPr lang="en-GB" sz="1800" dirty="0"/>
          </a:p>
          <a:p>
            <a:r>
              <a:rPr lang="en-GB" sz="1800" dirty="0" smtClean="0"/>
              <a:t>Management should involve specialists, ESMO or local guidelines.</a:t>
            </a:r>
          </a:p>
          <a:p>
            <a:r>
              <a:rPr lang="en-GB" sz="1800" dirty="0" smtClean="0"/>
              <a:t>Steroids are mainstay of treatment for immune-related toxicities</a:t>
            </a:r>
          </a:p>
          <a:p>
            <a:r>
              <a:rPr lang="en-GB" sz="1800" dirty="0" smtClean="0"/>
              <a:t>Most toxicities can be resolved but </a:t>
            </a:r>
            <a:r>
              <a:rPr lang="en-GB" sz="1800" dirty="0" err="1" smtClean="0"/>
              <a:t>endocrinopathies</a:t>
            </a:r>
            <a:r>
              <a:rPr lang="en-GB" sz="1800" dirty="0" smtClean="0"/>
              <a:t> tend to require lifelong management, e.g. levothyroxine supplementation for hypothyroidism</a:t>
            </a:r>
          </a:p>
        </p:txBody>
      </p:sp>
    </p:spTree>
    <p:extLst>
      <p:ext uri="{BB962C8B-B14F-4D97-AF65-F5344CB8AC3E}">
        <p14:creationId xmlns:p14="http://schemas.microsoft.com/office/powerpoint/2010/main" val="21069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0" y="2141984"/>
            <a:ext cx="8095785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Immunotherapy – </a:t>
            </a:r>
            <a:r>
              <a:rPr lang="en-GB" sz="3200" dirty="0"/>
              <a:t>clinical verification (screening)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3356992"/>
            <a:ext cx="8229600" cy="318551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800" dirty="0" smtClean="0"/>
              <a:t>Indication/funding</a:t>
            </a:r>
          </a:p>
          <a:p>
            <a:pPr lvl="1">
              <a:spcBef>
                <a:spcPts val="0"/>
              </a:spcBef>
            </a:pPr>
            <a:r>
              <a:rPr lang="en-GB" sz="1600" dirty="0" smtClean="0"/>
              <a:t>Dependant on PDL-1 percentage?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Duration of treatment – fixed length versus continuing until progression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Interval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Flat dose versus mg/kg – dependant on indication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Assessment of disease response</a:t>
            </a:r>
          </a:p>
          <a:p>
            <a:pPr lvl="1">
              <a:spcBef>
                <a:spcPts val="0"/>
              </a:spcBef>
            </a:pPr>
            <a:r>
              <a:rPr lang="en-GB" sz="1600" dirty="0" smtClean="0"/>
              <a:t>Routine scans</a:t>
            </a:r>
          </a:p>
          <a:p>
            <a:pPr lvl="1">
              <a:spcBef>
                <a:spcPts val="0"/>
              </a:spcBef>
            </a:pPr>
            <a:r>
              <a:rPr lang="en-GB" sz="1600" dirty="0" smtClean="0"/>
              <a:t>Clinical review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Previous toxicities</a:t>
            </a:r>
          </a:p>
          <a:p>
            <a:pPr lvl="1">
              <a:spcBef>
                <a:spcPts val="0"/>
              </a:spcBef>
            </a:pPr>
            <a:r>
              <a:rPr lang="en-GB" sz="1600" dirty="0" smtClean="0"/>
              <a:t>Severity – appropriate for continuation of treatment?</a:t>
            </a:r>
          </a:p>
          <a:p>
            <a:pPr lvl="1">
              <a:spcBef>
                <a:spcPts val="0"/>
              </a:spcBef>
            </a:pPr>
            <a:r>
              <a:rPr lang="en-GB" sz="1600" dirty="0" smtClean="0"/>
              <a:t>Steroids weaned sufficiently?</a:t>
            </a:r>
          </a:p>
        </p:txBody>
      </p:sp>
    </p:spTree>
    <p:extLst>
      <p:ext uri="{BB962C8B-B14F-4D97-AF65-F5344CB8AC3E}">
        <p14:creationId xmlns:p14="http://schemas.microsoft.com/office/powerpoint/2010/main" val="36581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0" y="2141984"/>
            <a:ext cx="8095785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SACT </a:t>
            </a:r>
            <a:r>
              <a:rPr lang="en-GB" sz="3200" dirty="0"/>
              <a:t>clinical verification (screening) considerations– </a:t>
            </a:r>
            <a:r>
              <a:rPr lang="en-GB" sz="3200" dirty="0" smtClean="0"/>
              <a:t>general points to consider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3212976"/>
            <a:ext cx="8406928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400" b="1" dirty="0"/>
              <a:t>Summary  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/>
              <a:t>Patient details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/>
              <a:t>Protocol identification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/>
              <a:t>Prescribed by d</a:t>
            </a:r>
            <a:r>
              <a:rPr lang="en-GB" sz="1400" dirty="0" smtClean="0"/>
              <a:t>octor/NMP </a:t>
            </a:r>
            <a:r>
              <a:rPr lang="en-GB" sz="1400" dirty="0"/>
              <a:t>on the prescribing register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b="1" dirty="0"/>
              <a:t>Funding approval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/>
              <a:t>Doses correct (compared to previous </a:t>
            </a:r>
            <a:r>
              <a:rPr lang="en-GB" sz="1400" dirty="0" smtClean="0"/>
              <a:t>prescriptions and protocol)</a:t>
            </a:r>
            <a:endParaRPr lang="en-GB" sz="1400" dirty="0"/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/>
              <a:t>Interval since last </a:t>
            </a:r>
            <a:r>
              <a:rPr lang="en-GB" sz="1400" dirty="0" smtClean="0"/>
              <a:t>treatment</a:t>
            </a:r>
            <a:endParaRPr lang="en-GB" sz="1400" dirty="0"/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/>
              <a:t>All drugs in protocol </a:t>
            </a:r>
            <a:r>
              <a:rPr lang="en-GB" sz="1400" dirty="0" smtClean="0"/>
              <a:t>prescribed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 smtClean="0"/>
              <a:t>All required monitoring carried out</a:t>
            </a:r>
            <a:endParaRPr lang="en-GB" sz="1400" dirty="0"/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/>
              <a:t>Ensure maximum doses (also cumulative) not exceeded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/>
              <a:t>Additional supportive medication prescribed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/>
              <a:t>Queries resolved and documented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/>
              <a:t>Pharmacist approves Rx on </a:t>
            </a:r>
            <a:r>
              <a:rPr lang="en-GB" sz="1400" dirty="0" smtClean="0"/>
              <a:t>e-prescribing system </a:t>
            </a:r>
            <a:endParaRPr lang="en-GB" sz="1400" dirty="0"/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/>
              <a:t>Pharmacist </a:t>
            </a:r>
            <a:r>
              <a:rPr lang="en-GB" sz="1400" dirty="0" smtClean="0"/>
              <a:t>documents any </a:t>
            </a:r>
            <a:r>
              <a:rPr lang="en-GB" sz="1400" dirty="0"/>
              <a:t>outstanding queries 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en-GB" sz="1400" dirty="0" smtClean="0"/>
              <a:t>Only </a:t>
            </a:r>
            <a:r>
              <a:rPr lang="en-GB" sz="1400" dirty="0"/>
              <a:t>released when queries resolved and </a:t>
            </a:r>
            <a:r>
              <a:rPr lang="en-GB" sz="1400" dirty="0" smtClean="0"/>
              <a:t>prescriber has confirmed patient is fit for treatment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400" b="1" dirty="0" smtClean="0"/>
              <a:t>Local practice may vary – refer to Trust procedure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685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2996952"/>
            <a:ext cx="8229600" cy="3600400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</a:pPr>
            <a:r>
              <a:rPr lang="en-GB" sz="1600" dirty="0"/>
              <a:t>What is SACT?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Risks of SACT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Principles of safe practice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NCEPOD recommendations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Prescribing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Types of SACT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Chemotherapy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Chemotherapy toxicities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Chemotherapy – clinical verification (screening) considerations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Targeted therapies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Oral targeted therapies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Oral targeted therapies – clinical verification (screening) considerations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Monoclonal antibodies – clinical verification (screening) considerations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Immunotherapy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Immunotherapy toxicities (</a:t>
            </a:r>
            <a:r>
              <a:rPr lang="en-GB" sz="1600" dirty="0" err="1"/>
              <a:t>irAE</a:t>
            </a:r>
            <a:r>
              <a:rPr lang="en-GB" sz="1600" dirty="0"/>
              <a:t>)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Immunotherapy – clinical verification (screening) considerations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SACT clinical verification (screening) </a:t>
            </a:r>
            <a:r>
              <a:rPr lang="en-GB" sz="1600" dirty="0" smtClean="0"/>
              <a:t>considerations – </a:t>
            </a:r>
            <a:r>
              <a:rPr lang="en-GB" sz="1600" dirty="0"/>
              <a:t>general points to consider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Cancer Drug Funding (NHS England)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Forms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Final checking and release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Patient information – safe practice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Resources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0671" y="2132856"/>
            <a:ext cx="8095785" cy="1143000"/>
          </a:xfrm>
        </p:spPr>
        <p:txBody>
          <a:bodyPr/>
          <a:lstStyle/>
          <a:p>
            <a:r>
              <a:rPr lang="en-GB" sz="3200" dirty="0" smtClean="0"/>
              <a:t>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Cancer Drug Funding (NHS England)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2996952"/>
            <a:ext cx="822960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Cancer Drug Fund in current form since 2016</a:t>
            </a:r>
          </a:p>
          <a:p>
            <a:r>
              <a:rPr lang="en-GB" sz="1600" dirty="0"/>
              <a:t>Allows access to some SACT that is not NICE approved</a:t>
            </a:r>
          </a:p>
          <a:p>
            <a:r>
              <a:rPr lang="en-GB" sz="1600" dirty="0"/>
              <a:t>Allows faster access to drugs following NICE approval</a:t>
            </a:r>
          </a:p>
          <a:p>
            <a:r>
              <a:rPr lang="en-GB" sz="1600" dirty="0"/>
              <a:t>Most high-cost SACT now requires a </a:t>
            </a:r>
            <a:r>
              <a:rPr lang="en-GB" sz="1600" dirty="0" err="1"/>
              <a:t>Blueteq</a:t>
            </a:r>
            <a:r>
              <a:rPr lang="en-GB" sz="1600" dirty="0"/>
              <a:t> funding approval (individual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patient </a:t>
            </a:r>
            <a:r>
              <a:rPr lang="en-GB" sz="1600" dirty="0"/>
              <a:t>requests)</a:t>
            </a:r>
          </a:p>
          <a:p>
            <a:r>
              <a:rPr lang="en-GB" sz="1600" dirty="0"/>
              <a:t>Refer to appropriate funding </a:t>
            </a:r>
            <a:r>
              <a:rPr lang="en-GB" sz="1600" dirty="0" smtClean="0"/>
              <a:t>database </a:t>
            </a:r>
            <a:r>
              <a:rPr lang="en-GB" sz="1600" dirty="0"/>
              <a:t>to confirm funding source and </a:t>
            </a:r>
            <a:r>
              <a:rPr lang="en-GB" sz="1600" dirty="0" smtClean="0"/>
              <a:t>requirements. Must have approval before starting treatment</a:t>
            </a:r>
          </a:p>
          <a:p>
            <a:pPr lvl="1"/>
            <a:r>
              <a:rPr lang="en-GB" sz="1600" b="1" dirty="0" smtClean="0"/>
              <a:t>Refer to specialist pharmacist to confirm local practice</a:t>
            </a:r>
            <a:endParaRPr lang="en-GB" sz="1600" b="1" dirty="0"/>
          </a:p>
          <a:p>
            <a:r>
              <a:rPr lang="en-GB" sz="1600" dirty="0"/>
              <a:t>Always confirm funding still in place following a treatment </a:t>
            </a:r>
            <a:r>
              <a:rPr lang="en-GB" sz="1600" dirty="0" smtClean="0"/>
              <a:t>break</a:t>
            </a:r>
          </a:p>
          <a:p>
            <a:r>
              <a:rPr lang="en-GB" sz="1600" dirty="0" smtClean="0"/>
              <a:t>Ensure maximum number of doses not exceeded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705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2996952"/>
            <a:ext cx="8229600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1800" dirty="0" smtClean="0"/>
              <a:t>Some SACT requires additional documentation to be completed</a:t>
            </a:r>
          </a:p>
          <a:p>
            <a:pPr lvl="1"/>
            <a:r>
              <a:rPr lang="en-GB" sz="1600" dirty="0"/>
              <a:t>PAF/</a:t>
            </a:r>
            <a:r>
              <a:rPr lang="en-GB" sz="1600" dirty="0" err="1"/>
              <a:t>ePAF</a:t>
            </a:r>
            <a:endParaRPr lang="en-GB" sz="1600" dirty="0"/>
          </a:p>
          <a:p>
            <a:pPr lvl="1"/>
            <a:r>
              <a:rPr lang="en-GB" sz="1600" dirty="0"/>
              <a:t>Irradiated bloods products </a:t>
            </a:r>
            <a:r>
              <a:rPr lang="en-GB" sz="1600" dirty="0" smtClean="0"/>
              <a:t>(this may be local requirement)</a:t>
            </a:r>
            <a:endParaRPr lang="en-GB" sz="1600" dirty="0"/>
          </a:p>
          <a:p>
            <a:r>
              <a:rPr lang="en-GB" sz="1800" dirty="0" smtClean="0"/>
              <a:t>Check protocol for additional requirements</a:t>
            </a:r>
          </a:p>
          <a:p>
            <a:r>
              <a:rPr lang="en-GB" sz="1800" dirty="0" smtClean="0"/>
              <a:t>This can be for the first cycle only or every cycle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9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Inpatient oral SACT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2996952"/>
            <a:ext cx="8229600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1800" dirty="0"/>
              <a:t>Should be reviewed by oncology/haematology before continuing if admitted on SACT</a:t>
            </a:r>
          </a:p>
          <a:p>
            <a:r>
              <a:rPr lang="en-GB" sz="1800" dirty="0"/>
              <a:t>SACT should be transcribed onto </a:t>
            </a:r>
            <a:r>
              <a:rPr lang="en-GB" sz="1800" dirty="0" smtClean="0"/>
              <a:t>patient’s inpatient chart/record </a:t>
            </a:r>
            <a:r>
              <a:rPr lang="en-GB" sz="1800" dirty="0"/>
              <a:t>by an authorised prescriber on the SACT register</a:t>
            </a:r>
          </a:p>
          <a:p>
            <a:r>
              <a:rPr lang="en-GB" sz="1800" dirty="0"/>
              <a:t>Confirm regimen </a:t>
            </a:r>
            <a:r>
              <a:rPr lang="en-GB" sz="1800" dirty="0" smtClean="0"/>
              <a:t>and </a:t>
            </a:r>
            <a:r>
              <a:rPr lang="en-GB" sz="1800" dirty="0"/>
              <a:t>day in current cycle </a:t>
            </a:r>
          </a:p>
          <a:p>
            <a:r>
              <a:rPr lang="en-GB" sz="1800" dirty="0"/>
              <a:t>Endorse </a:t>
            </a:r>
            <a:r>
              <a:rPr lang="en-GB" sz="1800" dirty="0" smtClean="0"/>
              <a:t>prescription </a:t>
            </a:r>
            <a:r>
              <a:rPr lang="en-GB" sz="1800" dirty="0"/>
              <a:t>– </a:t>
            </a:r>
            <a:r>
              <a:rPr lang="en-GB" sz="1800" b="1" dirty="0" smtClean="0"/>
              <a:t>‘cytotoxic</a:t>
            </a:r>
            <a:r>
              <a:rPr lang="en-GB" sz="1800" b="1" dirty="0"/>
              <a:t>: Handle with </a:t>
            </a:r>
            <a:r>
              <a:rPr lang="en-GB" sz="1800" b="1" dirty="0" smtClean="0"/>
              <a:t>care’ </a:t>
            </a:r>
            <a:r>
              <a:rPr lang="en-GB" sz="1800" dirty="0" smtClean="0"/>
              <a:t>–</a:t>
            </a:r>
            <a:r>
              <a:rPr lang="en-GB" sz="1800" b="1" dirty="0" smtClean="0"/>
              <a:t> </a:t>
            </a:r>
            <a:r>
              <a:rPr lang="en-GB" sz="1800" dirty="0" smtClean="0"/>
              <a:t>if appropriate</a:t>
            </a:r>
            <a:endParaRPr lang="en-GB" sz="1800" dirty="0"/>
          </a:p>
          <a:p>
            <a:r>
              <a:rPr lang="en-GB" sz="1800" dirty="0"/>
              <a:t>Contact specialist </a:t>
            </a:r>
            <a:r>
              <a:rPr lang="en-GB" sz="1800" dirty="0" smtClean="0"/>
              <a:t>cancer pharmacist</a:t>
            </a:r>
            <a:r>
              <a:rPr lang="en-GB" sz="1800" dirty="0"/>
              <a:t> </a:t>
            </a:r>
            <a:r>
              <a:rPr lang="en-GB" sz="1800" dirty="0" smtClean="0"/>
              <a:t>(if applicable at your local Trust)  </a:t>
            </a:r>
            <a:endParaRPr lang="en-GB" sz="1800" dirty="0"/>
          </a:p>
          <a:p>
            <a:r>
              <a:rPr lang="en-GB" sz="1800" dirty="0"/>
              <a:t>Where possible use patient’s own supply. Contact specialist pharmacist if this isn’t available </a:t>
            </a:r>
          </a:p>
        </p:txBody>
      </p:sp>
    </p:spTree>
    <p:extLst>
      <p:ext uri="{BB962C8B-B14F-4D97-AF65-F5344CB8AC3E}">
        <p14:creationId xmlns:p14="http://schemas.microsoft.com/office/powerpoint/2010/main" val="23337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Final checking and release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2996952"/>
            <a:ext cx="822960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800" dirty="0"/>
              <a:t>Ensure an accredited pharmacist has </a:t>
            </a:r>
            <a:r>
              <a:rPr lang="en-GB" sz="1800" dirty="0" smtClean="0"/>
              <a:t>clinically verified </a:t>
            </a:r>
            <a:r>
              <a:rPr lang="en-GB" sz="1800" dirty="0"/>
              <a:t>(</a:t>
            </a:r>
            <a:r>
              <a:rPr lang="en-GB" sz="1800" dirty="0" smtClean="0"/>
              <a:t>screened) </a:t>
            </a:r>
            <a:br>
              <a:rPr lang="en-GB" sz="1800" dirty="0" smtClean="0"/>
            </a:br>
            <a:r>
              <a:rPr lang="en-GB" sz="1800" dirty="0" smtClean="0"/>
              <a:t>the prescription</a:t>
            </a:r>
            <a:endParaRPr lang="en-GB" sz="1800" dirty="0"/>
          </a:p>
          <a:p>
            <a:r>
              <a:rPr lang="en-GB" sz="1800" dirty="0"/>
              <a:t>Is the prescription prescribed </a:t>
            </a:r>
            <a:r>
              <a:rPr lang="en-GB" sz="1800" dirty="0" smtClean="0"/>
              <a:t>appropriately? </a:t>
            </a:r>
            <a:endParaRPr lang="en-GB" sz="1800" dirty="0"/>
          </a:p>
          <a:p>
            <a:r>
              <a:rPr lang="en-GB" sz="1800" dirty="0"/>
              <a:t>Is the prescription dispensed </a:t>
            </a:r>
            <a:r>
              <a:rPr lang="en-GB" sz="1800" dirty="0" smtClean="0"/>
              <a:t>correctly?</a:t>
            </a:r>
            <a:endParaRPr lang="en-GB" sz="1800" dirty="0"/>
          </a:p>
          <a:p>
            <a:r>
              <a:rPr lang="en-GB" sz="1800" dirty="0"/>
              <a:t>Have all appropriate entries been made in </a:t>
            </a:r>
            <a:r>
              <a:rPr lang="en-GB" sz="1800" dirty="0" smtClean="0"/>
              <a:t>the notes?</a:t>
            </a:r>
            <a:endParaRPr lang="en-GB" sz="1800" dirty="0"/>
          </a:p>
          <a:p>
            <a:pPr lvl="1"/>
            <a:r>
              <a:rPr lang="en-GB" sz="1600" dirty="0"/>
              <a:t>Prescriber/authorised </a:t>
            </a:r>
            <a:r>
              <a:rPr lang="en-GB" sz="1600" dirty="0" smtClean="0"/>
              <a:t>nurse/non-medical prescriber – </a:t>
            </a:r>
            <a:r>
              <a:rPr lang="en-GB" sz="1600" b="1" dirty="0" smtClean="0">
                <a:solidFill>
                  <a:srgbClr val="663300"/>
                </a:solidFill>
              </a:rPr>
              <a:t>FIT FOR </a:t>
            </a:r>
            <a:r>
              <a:rPr lang="en-GB" sz="1600" b="1" dirty="0">
                <a:solidFill>
                  <a:srgbClr val="663300"/>
                </a:solidFill>
              </a:rPr>
              <a:t>SACT</a:t>
            </a:r>
          </a:p>
          <a:p>
            <a:pPr lvl="1"/>
            <a:r>
              <a:rPr lang="en-GB" sz="1600" dirty="0" smtClean="0"/>
              <a:t>Prescriber/nurse – </a:t>
            </a:r>
            <a:r>
              <a:rPr lang="en-GB" sz="1600" b="1" dirty="0" smtClean="0">
                <a:solidFill>
                  <a:srgbClr val="00B050"/>
                </a:solidFill>
              </a:rPr>
              <a:t>BLOODS OK</a:t>
            </a:r>
            <a:endParaRPr lang="en-GB" sz="1600" b="1" dirty="0">
              <a:solidFill>
                <a:srgbClr val="00B050"/>
              </a:solidFill>
            </a:endParaRPr>
          </a:p>
          <a:p>
            <a:pPr lvl="1"/>
            <a:r>
              <a:rPr lang="en-GB" sz="1600" dirty="0" smtClean="0"/>
              <a:t>Clinical verifying (screening) </a:t>
            </a:r>
            <a:r>
              <a:rPr lang="en-GB" sz="1600" dirty="0"/>
              <a:t>pharmacists notes</a:t>
            </a:r>
          </a:p>
          <a:p>
            <a:pPr marL="365760" lvl="1" indent="0">
              <a:buNone/>
            </a:pP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5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0" y="2132856"/>
            <a:ext cx="8095785" cy="1143000"/>
          </a:xfrm>
        </p:spPr>
        <p:txBody>
          <a:bodyPr>
            <a:normAutofit/>
          </a:bodyPr>
          <a:lstStyle/>
          <a:p>
            <a:r>
              <a:rPr lang="en-GB" sz="3200" dirty="0"/>
              <a:t>Patient information – </a:t>
            </a:r>
            <a:r>
              <a:rPr lang="en-GB" sz="3200" dirty="0" smtClean="0"/>
              <a:t>safe </a:t>
            </a:r>
            <a:r>
              <a:rPr lang="en-GB" sz="3200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3024000"/>
            <a:ext cx="8229600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GB" sz="1800" dirty="0"/>
              <a:t>Before every treatment cycle patients should be seen by specialist pharmacist or nurse</a:t>
            </a:r>
          </a:p>
          <a:p>
            <a:pPr>
              <a:spcBef>
                <a:spcPts val="300"/>
              </a:spcBef>
            </a:pPr>
            <a:r>
              <a:rPr lang="en-GB" sz="1800" dirty="0"/>
              <a:t>Ensure full understanding </a:t>
            </a:r>
            <a:r>
              <a:rPr lang="en-GB" sz="1800" dirty="0" smtClean="0"/>
              <a:t>of:</a:t>
            </a:r>
            <a:endParaRPr lang="en-GB" sz="1800" dirty="0"/>
          </a:p>
          <a:p>
            <a:pPr lvl="1">
              <a:spcBef>
                <a:spcPts val="300"/>
              </a:spcBef>
            </a:pPr>
            <a:r>
              <a:rPr lang="en-GB" sz="1600" dirty="0"/>
              <a:t>How and when to take medicine</a:t>
            </a:r>
          </a:p>
          <a:p>
            <a:pPr lvl="1">
              <a:spcBef>
                <a:spcPts val="300"/>
              </a:spcBef>
            </a:pPr>
            <a:r>
              <a:rPr lang="en-GB" sz="1600" dirty="0"/>
              <a:t>What to do if dose missed/extra taken</a:t>
            </a:r>
          </a:p>
          <a:p>
            <a:pPr lvl="1">
              <a:spcBef>
                <a:spcPts val="300"/>
              </a:spcBef>
            </a:pPr>
            <a:r>
              <a:rPr lang="en-GB" sz="1600" dirty="0"/>
              <a:t>Likely adverse effects </a:t>
            </a:r>
            <a:r>
              <a:rPr lang="en-GB" sz="1600" dirty="0" smtClean="0"/>
              <a:t>– what </a:t>
            </a:r>
            <a:r>
              <a:rPr lang="en-GB" sz="1600" dirty="0"/>
              <a:t>to do</a:t>
            </a:r>
          </a:p>
          <a:p>
            <a:pPr lvl="1">
              <a:spcBef>
                <a:spcPts val="300"/>
              </a:spcBef>
            </a:pPr>
            <a:r>
              <a:rPr lang="en-GB" sz="1600" dirty="0"/>
              <a:t>The need and how to obtain further </a:t>
            </a:r>
            <a:r>
              <a:rPr lang="en-GB" sz="1600" dirty="0" smtClean="0"/>
              <a:t>supplies</a:t>
            </a:r>
          </a:p>
          <a:p>
            <a:pPr lvl="1">
              <a:spcBef>
                <a:spcPts val="300"/>
              </a:spcBef>
            </a:pPr>
            <a:r>
              <a:rPr lang="en-GB" sz="1600" dirty="0" smtClean="0"/>
              <a:t>The role their GP is expected to play in their treatment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GB" sz="3200" dirty="0" smtClean="0"/>
              <a:t>Resources </a:t>
            </a:r>
            <a:endParaRPr lang="en-US" dirty="0" smtClean="0"/>
          </a:p>
        </p:txBody>
      </p:sp>
      <p:sp>
        <p:nvSpPr>
          <p:cNvPr id="30722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557560" y="3024000"/>
            <a:ext cx="8388350" cy="325177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Local Trust intranet</a:t>
            </a:r>
          </a:p>
          <a:p>
            <a:pPr>
              <a:lnSpc>
                <a:spcPct val="90000"/>
              </a:lnSpc>
            </a:pPr>
            <a:r>
              <a:rPr lang="en-GB" sz="1800" dirty="0" smtClean="0"/>
              <a:t>RM Partners </a:t>
            </a:r>
            <a:r>
              <a:rPr lang="en-GB" sz="1800" dirty="0"/>
              <a:t>website: </a:t>
            </a:r>
            <a:r>
              <a:rPr lang="en-GB" sz="1800" dirty="0" smtClean="0">
                <a:hlinkClick r:id="rId2"/>
              </a:rPr>
              <a:t>rmpartners.nhs.uk</a:t>
            </a:r>
            <a:endParaRPr lang="en-GB" sz="1800" dirty="0" smtClean="0"/>
          </a:p>
          <a:p>
            <a:pPr>
              <a:lnSpc>
                <a:spcPct val="90000"/>
              </a:lnSpc>
            </a:pPr>
            <a:r>
              <a:rPr lang="en-GB" sz="1800" dirty="0" smtClean="0"/>
              <a:t>BNF: </a:t>
            </a:r>
            <a:r>
              <a:rPr lang="en-GB" sz="1800" dirty="0" smtClean="0">
                <a:hlinkClick r:id="rId3"/>
              </a:rPr>
              <a:t>bnf.nice.org.uk/treatment-summary/cytotoxic-drugs.html</a:t>
            </a:r>
            <a:endParaRPr lang="en-GB" sz="1800" dirty="0" smtClean="0"/>
          </a:p>
          <a:p>
            <a:pPr>
              <a:lnSpc>
                <a:spcPct val="90000"/>
              </a:lnSpc>
            </a:pPr>
            <a:r>
              <a:rPr lang="en-GB" sz="1800" dirty="0" smtClean="0"/>
              <a:t>Electronic Medicines Compendium: </a:t>
            </a:r>
            <a:r>
              <a:rPr lang="en-GB" sz="1800" dirty="0" smtClean="0">
                <a:hlinkClick r:id="rId4"/>
              </a:rPr>
              <a:t>www.medicines.org.uk/emc</a:t>
            </a:r>
            <a:r>
              <a:rPr lang="en-GB" sz="1800" dirty="0">
                <a:hlinkClick r:id="rId4"/>
              </a:rPr>
              <a:t>/</a:t>
            </a: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Specialist Cancer Pharmacist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Clinical Trial Folder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Macmillan Cancer Support website:</a:t>
            </a:r>
            <a:br>
              <a:rPr lang="en-GB" sz="1800" dirty="0" smtClean="0"/>
            </a:br>
            <a:r>
              <a:rPr lang="en-GB" sz="1800" dirty="0" smtClean="0">
                <a:hlinkClick r:id="rId5"/>
              </a:rPr>
              <a:t>www.macmillan.org.uk/Cancerinformation/Cancertreatment/Treatmenttypes/Chemotherapy/Individualdrugs/Individualdrugs.aspx</a:t>
            </a:r>
            <a:endParaRPr lang="en-GB" sz="1800" dirty="0" smtClean="0"/>
          </a:p>
          <a:p>
            <a:pPr>
              <a:lnSpc>
                <a:spcPct val="90000"/>
              </a:lnSpc>
            </a:pPr>
            <a:r>
              <a:rPr lang="en-GB" sz="1800" dirty="0" smtClean="0"/>
              <a:t>Cancer Research UK: </a:t>
            </a:r>
            <a:r>
              <a:rPr lang="en-GB" sz="1800" dirty="0" smtClean="0">
                <a:hlinkClick r:id="rId6"/>
              </a:rPr>
              <a:t>www.cancerresearchuk.org</a:t>
            </a:r>
            <a:r>
              <a:rPr lang="en-GB" sz="1800" dirty="0">
                <a:hlinkClick r:id="rId6"/>
              </a:rPr>
              <a:t>/</a:t>
            </a: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NHS England website: </a:t>
            </a:r>
            <a:r>
              <a:rPr lang="en-GB" sz="1800" dirty="0" smtClean="0">
                <a:hlinkClick r:id="rId7"/>
              </a:rPr>
              <a:t>england.nhs.uk</a:t>
            </a: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0" y="1557338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What is SACT?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57560" y="2996952"/>
            <a:ext cx="8229600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GB" sz="1800" dirty="0" smtClean="0"/>
              <a:t>Systemic Anti-Cancer Therapy</a:t>
            </a:r>
          </a:p>
          <a:p>
            <a:pPr eaLnBrk="1" hangingPunct="1"/>
            <a:r>
              <a:rPr lang="en-GB" sz="1800" dirty="0" smtClean="0"/>
              <a:t>All chemotherapy and targeted agents used for the treatment of cancer</a:t>
            </a:r>
          </a:p>
          <a:p>
            <a:pPr eaLnBrk="1" hangingPunct="1"/>
            <a:r>
              <a:rPr lang="en-GB" sz="1800" dirty="0" smtClean="0"/>
              <a:t>Does not include:</a:t>
            </a:r>
          </a:p>
          <a:p>
            <a:pPr lvl="1"/>
            <a:r>
              <a:rPr lang="en-GB" sz="1600" dirty="0"/>
              <a:t>H</a:t>
            </a:r>
            <a:r>
              <a:rPr lang="en-GB" sz="1600" dirty="0" smtClean="0"/>
              <a:t>ormonal treatments, e.g. </a:t>
            </a:r>
            <a:r>
              <a:rPr lang="en-GB" sz="1600" dirty="0" err="1" smtClean="0"/>
              <a:t>bicalutamide</a:t>
            </a:r>
            <a:r>
              <a:rPr lang="en-GB" sz="1600" dirty="0" smtClean="0"/>
              <a:t>, </a:t>
            </a:r>
            <a:r>
              <a:rPr lang="en-GB" sz="1600" dirty="0" err="1" smtClean="0"/>
              <a:t>anastrozole</a:t>
            </a:r>
            <a:r>
              <a:rPr lang="en-GB" sz="1600" dirty="0" smtClean="0"/>
              <a:t> </a:t>
            </a:r>
            <a:endParaRPr lang="en-GB" sz="1600" dirty="0"/>
          </a:p>
          <a:p>
            <a:pPr lvl="2"/>
            <a:r>
              <a:rPr lang="en-GB" sz="1400" b="1" dirty="0" smtClean="0"/>
              <a:t>Exception</a:t>
            </a:r>
            <a:r>
              <a:rPr lang="en-GB" sz="1400" dirty="0"/>
              <a:t>:</a:t>
            </a:r>
            <a:r>
              <a:rPr lang="en-GB" sz="1400" dirty="0" smtClean="0"/>
              <a:t> </a:t>
            </a:r>
            <a:r>
              <a:rPr lang="en-GB" sz="1400" dirty="0" err="1" smtClean="0"/>
              <a:t>abiraterone</a:t>
            </a:r>
            <a:r>
              <a:rPr lang="en-GB" sz="1400" dirty="0" smtClean="0"/>
              <a:t> and enzalutamide are included</a:t>
            </a:r>
          </a:p>
          <a:p>
            <a:pPr lvl="1"/>
            <a:r>
              <a:rPr lang="en-GB" sz="1600" dirty="0" smtClean="0"/>
              <a:t>Non-cancer indications</a:t>
            </a:r>
          </a:p>
        </p:txBody>
      </p:sp>
    </p:spTree>
    <p:extLst>
      <p:ext uri="{BB962C8B-B14F-4D97-AF65-F5344CB8AC3E}">
        <p14:creationId xmlns:p14="http://schemas.microsoft.com/office/powerpoint/2010/main" val="28308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Risks of SACT</a:t>
            </a:r>
            <a:endParaRPr lang="en-GB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68449" y="2996952"/>
            <a:ext cx="8229600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1800" dirty="0" smtClean="0"/>
              <a:t>High risk of errors if non-accredited staff involved</a:t>
            </a:r>
          </a:p>
          <a:p>
            <a:r>
              <a:rPr lang="en-GB" sz="1800" dirty="0" smtClean="0"/>
              <a:t>Not following established protocols</a:t>
            </a:r>
          </a:p>
          <a:p>
            <a:r>
              <a:rPr lang="en-GB" sz="1800" dirty="0" smtClean="0"/>
              <a:t>Perception that oral SACT not as toxic as IV SACT</a:t>
            </a:r>
          </a:p>
          <a:p>
            <a:r>
              <a:rPr lang="en-GB" sz="1800" dirty="0" smtClean="0"/>
              <a:t>Inc</a:t>
            </a:r>
            <a:r>
              <a:rPr lang="en-GB" sz="1800" dirty="0" smtClean="0">
                <a:latin typeface="+mj-lt"/>
              </a:rPr>
              <a:t>omp</a:t>
            </a:r>
            <a:r>
              <a:rPr lang="en-GB" sz="1800" dirty="0" smtClean="0"/>
              <a:t>lete or illegible prescriptions</a:t>
            </a:r>
          </a:p>
          <a:p>
            <a:r>
              <a:rPr lang="en-GB" sz="1800" dirty="0" smtClean="0"/>
              <a:t>Incorrect dosing or modification</a:t>
            </a:r>
          </a:p>
          <a:p>
            <a:r>
              <a:rPr lang="en-GB" sz="1800" dirty="0" smtClean="0"/>
              <a:t>Incorrect labelling and dispensing</a:t>
            </a:r>
          </a:p>
          <a:p>
            <a:r>
              <a:rPr lang="en-GB" sz="1800" dirty="0" smtClean="0"/>
              <a:t>Patient not fully informed of how to take (orals) or how to manage </a:t>
            </a:r>
            <a:br>
              <a:rPr lang="en-GB" sz="1800" dirty="0" smtClean="0"/>
            </a:br>
            <a:r>
              <a:rPr lang="en-GB" sz="1800" dirty="0" smtClean="0"/>
              <a:t>side effects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492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Principles of safe </a:t>
            </a:r>
            <a:r>
              <a:rPr lang="en-GB" sz="3200" dirty="0"/>
              <a:t>p</a:t>
            </a:r>
            <a:r>
              <a:rPr lang="en-GB" sz="3200" dirty="0" smtClean="0"/>
              <a:t>ractice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58726" y="3068960"/>
            <a:ext cx="8229600" cy="35283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1800" dirty="0"/>
              <a:t>Manual of Cancer Service Standards (2004)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Cancer patients under specialist care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Trust chemotherapy policies for IV and oral chemotherapy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Formal risk assessments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Oral chemotherapy prescribed and dispensed to same standards as IV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Patient education and counselling</a:t>
            </a:r>
          </a:p>
          <a:p>
            <a:pPr lvl="1">
              <a:lnSpc>
                <a:spcPct val="80000"/>
              </a:lnSpc>
            </a:pPr>
            <a:r>
              <a:rPr lang="en-GB" sz="1600" b="1" dirty="0"/>
              <a:t>STANDARD</a:t>
            </a:r>
          </a:p>
          <a:p>
            <a:pPr lvl="2">
              <a:lnSpc>
                <a:spcPct val="80000"/>
              </a:lnSpc>
            </a:pPr>
            <a:r>
              <a:rPr lang="en-GB" sz="1600" dirty="0"/>
              <a:t>All cytotoxic chemotherapy prescriptions should be checked and authorised by a pharmacist.</a:t>
            </a:r>
          </a:p>
          <a:p>
            <a:pPr lvl="2">
              <a:lnSpc>
                <a:spcPct val="80000"/>
              </a:lnSpc>
            </a:pPr>
            <a:r>
              <a:rPr lang="en-GB" sz="1600" b="1" dirty="0"/>
              <a:t>Manual for Cancer Services: Department of Health 2004 3C-2091</a:t>
            </a:r>
          </a:p>
          <a:p>
            <a:r>
              <a:rPr lang="en-GB" sz="1800" dirty="0"/>
              <a:t>BOPA position statement (2004) (Principles of </a:t>
            </a:r>
            <a:r>
              <a:rPr lang="en-GB" sz="1800" dirty="0" smtClean="0"/>
              <a:t>Safe Practice)</a:t>
            </a:r>
          </a:p>
          <a:p>
            <a:r>
              <a:rPr lang="en-GB" sz="1800" dirty="0" smtClean="0"/>
              <a:t>BOPA Standards for Pharmacy verification of prescriptions for Cancer Medicines, Third Edition October 2018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416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NCEPOD recommendations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2996952"/>
            <a:ext cx="8229600" cy="30963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1800" dirty="0"/>
              <a:t>All SACT prescriptions should be checked by a pharmacist who has undergone specialist training, demonstrated their competence and </a:t>
            </a:r>
            <a:r>
              <a:rPr lang="en-GB" sz="1800" dirty="0" smtClean="0"/>
              <a:t>is locally </a:t>
            </a:r>
            <a:r>
              <a:rPr lang="en-GB" sz="1800" dirty="0"/>
              <a:t>authorised/accredited for the task. This applies to oral as well as parenteral </a:t>
            </a:r>
            <a:r>
              <a:rPr lang="en-GB" sz="1800" dirty="0" smtClean="0"/>
              <a:t>treatments</a:t>
            </a:r>
            <a:endParaRPr lang="en-GB" sz="1800" i="1" strike="sngStrike" dirty="0"/>
          </a:p>
          <a:p>
            <a:r>
              <a:rPr lang="en-GB" sz="1800" dirty="0"/>
              <a:t>Pharmacists should </a:t>
            </a:r>
            <a:r>
              <a:rPr lang="en-GB" sz="1800" dirty="0" smtClean="0"/>
              <a:t>sign (can be electronic) </a:t>
            </a:r>
            <a:r>
              <a:rPr lang="en-GB" sz="1800" dirty="0"/>
              <a:t>the SACT prescription to indicate that it has been verified and validated for the intended patient and that all the safety checks have been </a:t>
            </a:r>
            <a:r>
              <a:rPr lang="en-GB" sz="1800" dirty="0" smtClean="0"/>
              <a:t>undertaken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2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Prescribing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560" y="3024000"/>
            <a:ext cx="8229600" cy="28839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/>
              <a:t>Within MDT recommendations </a:t>
            </a:r>
            <a:endParaRPr lang="en-GB" sz="1800" dirty="0" smtClean="0"/>
          </a:p>
          <a:p>
            <a:pPr>
              <a:lnSpc>
                <a:spcPct val="90000"/>
              </a:lnSpc>
            </a:pPr>
            <a:r>
              <a:rPr lang="en-GB" sz="1800" dirty="0" smtClean="0"/>
              <a:t>Within </a:t>
            </a:r>
            <a:r>
              <a:rPr lang="en-GB" sz="1800" dirty="0"/>
              <a:t>context of written protocols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Treatment plan documented in notes including criteria for stopping/modifying </a:t>
            </a:r>
            <a:r>
              <a:rPr lang="en-GB" sz="1800" dirty="0" smtClean="0"/>
              <a:t>treatment</a:t>
            </a:r>
          </a:p>
          <a:p>
            <a:pPr>
              <a:lnSpc>
                <a:spcPct val="90000"/>
              </a:lnSpc>
            </a:pPr>
            <a:r>
              <a:rPr lang="en-GB" sz="1800" dirty="0" smtClean="0"/>
              <a:t>Electronic </a:t>
            </a:r>
            <a:r>
              <a:rPr lang="en-GB" sz="1800" dirty="0"/>
              <a:t>systems </a:t>
            </a:r>
            <a:r>
              <a:rPr lang="en-GB" sz="1800" dirty="0" smtClean="0"/>
              <a:t>designed for the purpose of prescribing SACT to </a:t>
            </a:r>
            <a:br>
              <a:rPr lang="en-GB" sz="1800" dirty="0" smtClean="0"/>
            </a:br>
            <a:r>
              <a:rPr lang="en-GB" sz="1800" dirty="0" smtClean="0"/>
              <a:t>be used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Intended deviations from protocol clearly </a:t>
            </a:r>
            <a:r>
              <a:rPr lang="en-GB" sz="1800" dirty="0" smtClean="0"/>
              <a:t>identified and Trust’s off-protocol procedure followed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Prescriber must be on the SACT prescribing </a:t>
            </a:r>
            <a:r>
              <a:rPr lang="en-GB" sz="1800" dirty="0" smtClean="0"/>
              <a:t>register</a:t>
            </a:r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748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0" y="2133600"/>
            <a:ext cx="2790303" cy="1143000"/>
          </a:xfrm>
        </p:spPr>
        <p:txBody>
          <a:bodyPr/>
          <a:lstStyle/>
          <a:p>
            <a:r>
              <a:rPr lang="en-GB" sz="3200" dirty="0" smtClean="0"/>
              <a:t>Types of SACT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70539"/>
            <a:ext cx="6212970" cy="43791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8485" y="3356992"/>
            <a:ext cx="2454423" cy="2362076"/>
          </a:xfrm>
          <a:prstGeom prst="rect">
            <a:avLst/>
          </a:prstGeom>
        </p:spPr>
        <p:txBody>
          <a:bodyPr/>
          <a:lstStyle/>
          <a:p>
            <a:r>
              <a:rPr lang="en-GB" sz="1800" dirty="0" smtClean="0"/>
              <a:t>Chemotherapy</a:t>
            </a:r>
          </a:p>
          <a:p>
            <a:r>
              <a:rPr lang="en-GB" sz="1800" dirty="0"/>
              <a:t>Hormonal </a:t>
            </a:r>
            <a:r>
              <a:rPr lang="en-GB" sz="1800" dirty="0" smtClean="0"/>
              <a:t>therapy</a:t>
            </a:r>
            <a:endParaRPr lang="en-GB" sz="1800" dirty="0"/>
          </a:p>
          <a:p>
            <a:r>
              <a:rPr lang="en-GB" sz="1800" dirty="0" smtClean="0"/>
              <a:t>Targeted therapy</a:t>
            </a:r>
          </a:p>
          <a:p>
            <a:r>
              <a:rPr lang="en-GB" sz="1800" dirty="0" smtClean="0"/>
              <a:t>Immunotherapy</a:t>
            </a:r>
          </a:p>
          <a:p>
            <a:r>
              <a:rPr lang="en-GB" sz="1800" dirty="0" smtClean="0"/>
              <a:t>Advanced Therapy Medicinal Products (ATMPs)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062908" y="6444044"/>
            <a:ext cx="552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a diagram from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Hanahan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D., &amp; Weinberg, R. A. (2011). Hallmarks of cancer: the next generation. </a:t>
            </a:r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Cell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144(5), 646-674.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Chemotherapy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79511" y="3024000"/>
            <a:ext cx="8473833" cy="38786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3192" lvl="1" indent="0">
              <a:lnSpc>
                <a:spcPct val="90000"/>
              </a:lnSpc>
              <a:buNone/>
            </a:pPr>
            <a:r>
              <a:rPr lang="en-GB" sz="1800" dirty="0" smtClean="0"/>
              <a:t>Treatment </a:t>
            </a:r>
            <a:r>
              <a:rPr lang="en-GB" sz="1800" dirty="0"/>
              <a:t>of cancer with the use of cytotoxic </a:t>
            </a:r>
            <a:r>
              <a:rPr lang="en-GB" sz="1800" dirty="0" smtClean="0"/>
              <a:t>drugs</a:t>
            </a:r>
          </a:p>
          <a:p>
            <a:pPr lvl="1">
              <a:lnSpc>
                <a:spcPct val="90000"/>
              </a:lnSpc>
            </a:pPr>
            <a:r>
              <a:rPr lang="en-GB" sz="1600" dirty="0" err="1" smtClean="0"/>
              <a:t>Monotherapy</a:t>
            </a:r>
            <a:r>
              <a:rPr lang="en-GB" sz="1600" dirty="0" smtClean="0"/>
              <a:t> or Combination</a:t>
            </a:r>
            <a:endParaRPr lang="en-GB" sz="1600" dirty="0"/>
          </a:p>
          <a:p>
            <a:pPr lvl="2">
              <a:lnSpc>
                <a:spcPct val="90000"/>
              </a:lnSpc>
            </a:pPr>
            <a:r>
              <a:rPr lang="en-GB" sz="1600" dirty="0" smtClean="0"/>
              <a:t>Systemic e.g. IV, IM, SC, oral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/>
              <a:t>Regional e.g. </a:t>
            </a:r>
            <a:r>
              <a:rPr lang="en-GB" sz="1600" dirty="0"/>
              <a:t>i</a:t>
            </a:r>
            <a:r>
              <a:rPr lang="en-GB" sz="1600" dirty="0" smtClean="0"/>
              <a:t>ntrathecal, intra-arterial, intra-vesical 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Intent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Curative – aggressive treatment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Neoadjuvant – given before surgery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to </a:t>
            </a:r>
            <a:r>
              <a:rPr lang="en-GB" sz="1600" dirty="0"/>
              <a:t>decrease tumour size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Adjuvant – given after surgery </a:t>
            </a:r>
            <a:r>
              <a:rPr lang="en-GB" sz="1600" dirty="0" smtClean="0"/>
              <a:t>or with </a:t>
            </a:r>
            <a:br>
              <a:rPr lang="en-GB" sz="1600" dirty="0" smtClean="0"/>
            </a:br>
            <a:r>
              <a:rPr lang="en-GB" sz="1600" dirty="0" smtClean="0"/>
              <a:t>radiotherapy to </a:t>
            </a:r>
            <a:r>
              <a:rPr lang="en-GB" sz="1600" dirty="0"/>
              <a:t>‘mop up’ any cancer cells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Palliative – given to prolong life (months),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reduce symptoms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Course or continuous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Examples FEC, CHOP, ECX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76" y="4293096"/>
            <a:ext cx="3276169" cy="218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80" y="6558062"/>
            <a:ext cx="21210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 courtesy of The Royal Marsden</a:t>
            </a:r>
          </a:p>
        </p:txBody>
      </p:sp>
    </p:spTree>
    <p:extLst>
      <p:ext uri="{BB962C8B-B14F-4D97-AF65-F5344CB8AC3E}">
        <p14:creationId xmlns:p14="http://schemas.microsoft.com/office/powerpoint/2010/main" val="10625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M Partners PPT-May2017">
  <a:themeElements>
    <a:clrScheme name="RMP 2017">
      <a:dk1>
        <a:sysClr val="windowText" lastClr="000000"/>
      </a:dk1>
      <a:lt1>
        <a:sysClr val="window" lastClr="FFFFFF"/>
      </a:lt1>
      <a:dk2>
        <a:srgbClr val="3C1A40"/>
      </a:dk2>
      <a:lt2>
        <a:srgbClr val="00B0F0"/>
      </a:lt2>
      <a:accent1>
        <a:srgbClr val="009999"/>
      </a:accent1>
      <a:accent2>
        <a:srgbClr val="C6007E"/>
      </a:accent2>
      <a:accent3>
        <a:srgbClr val="7F7F7F"/>
      </a:accent3>
      <a:accent4>
        <a:srgbClr val="009A44"/>
      </a:accent4>
      <a:accent5>
        <a:srgbClr val="483698"/>
      </a:accent5>
      <a:accent6>
        <a:srgbClr val="A87A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MP_PPTtemplate_SACTdocuments" id="{DE41ED68-3584-FF47-B510-CE16134FCEE8}" vid="{42A6FF73-F5D4-7849-82C0-D00B0F6F36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846</TotalTime>
  <Words>1325</Words>
  <Application>Microsoft Office PowerPoint</Application>
  <PresentationFormat>On-screen Show (4:3)</PresentationFormat>
  <Paragraphs>250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Georgia</vt:lpstr>
      <vt:lpstr>Wingdings</vt:lpstr>
      <vt:lpstr>RM Partners PPT-May2017</vt:lpstr>
      <vt:lpstr>SACT</vt:lpstr>
      <vt:lpstr>Contents</vt:lpstr>
      <vt:lpstr>What is SACT?</vt:lpstr>
      <vt:lpstr>Risks of SACT</vt:lpstr>
      <vt:lpstr>Principles of safe practice</vt:lpstr>
      <vt:lpstr>NCEPOD recommendations</vt:lpstr>
      <vt:lpstr>Prescribing</vt:lpstr>
      <vt:lpstr>Types of SACT</vt:lpstr>
      <vt:lpstr>Chemotherapy</vt:lpstr>
      <vt:lpstr>Chemotherapy toxicities</vt:lpstr>
      <vt:lpstr>Chemotherapy – clinical verification (screening) considerations</vt:lpstr>
      <vt:lpstr>Targeted therapies</vt:lpstr>
      <vt:lpstr>Oral targeted therapies </vt:lpstr>
      <vt:lpstr>Oral targeted therapies – clinical verification (screening) considerations</vt:lpstr>
      <vt:lpstr>Monoclonal antibodies – clinical verification (screening) considerations</vt:lpstr>
      <vt:lpstr>Immunotherapy</vt:lpstr>
      <vt:lpstr>Immunotherapy toxicities (irAE)</vt:lpstr>
      <vt:lpstr>Immunotherapy – clinical verification (screening) considerations</vt:lpstr>
      <vt:lpstr>SACT clinical verification (screening) considerations– general points to consider</vt:lpstr>
      <vt:lpstr>Cancer Drug Funding (NHS England)</vt:lpstr>
      <vt:lpstr>Forms</vt:lpstr>
      <vt:lpstr>Inpatient oral SACT</vt:lpstr>
      <vt:lpstr>Final checking and release</vt:lpstr>
      <vt:lpstr>Patient information – safe practice</vt:lpstr>
      <vt:lpstr>Resources </vt:lpstr>
    </vt:vector>
  </TitlesOfParts>
  <Company>Imperial College Healthcare NHS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SACT (Systemic anti-cancer therapy)  Overview and Screening induction</dc:title>
  <dc:creator>Brown, Anna</dc:creator>
  <cp:lastModifiedBy>Copy Editor</cp:lastModifiedBy>
  <cp:revision>74</cp:revision>
  <cp:lastPrinted>2019-06-12T07:25:22Z</cp:lastPrinted>
  <dcterms:created xsi:type="dcterms:W3CDTF">2019-04-26T13:28:50Z</dcterms:created>
  <dcterms:modified xsi:type="dcterms:W3CDTF">2019-11-25T19:12:06Z</dcterms:modified>
</cp:coreProperties>
</file>